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57" r:id="rId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61" d="100"/>
          <a:sy n="61" d="100"/>
        </p:scale>
        <p:origin x="102" y="11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66DD2-0774-4469-AF08-1D3F1BCF3826}" type="datetimeFigureOut">
              <a:rPr lang="pt-BR" smtClean="0"/>
              <a:t>24/08/2021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AD987-0E6A-4433-9E88-2F4ED10CAD5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513101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66DD2-0774-4469-AF08-1D3F1BCF3826}" type="datetimeFigureOut">
              <a:rPr lang="pt-BR" smtClean="0"/>
              <a:t>24/08/2021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AD987-0E6A-4433-9E88-2F4ED10CAD5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83711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66DD2-0774-4469-AF08-1D3F1BCF3826}" type="datetimeFigureOut">
              <a:rPr lang="pt-BR" smtClean="0"/>
              <a:t>24/08/2021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AD987-0E6A-4433-9E88-2F4ED10CAD5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709853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66DD2-0774-4469-AF08-1D3F1BCF3826}" type="datetimeFigureOut">
              <a:rPr lang="pt-BR" smtClean="0"/>
              <a:t>24/08/2021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AD987-0E6A-4433-9E88-2F4ED10CAD5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323937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66DD2-0774-4469-AF08-1D3F1BCF3826}" type="datetimeFigureOut">
              <a:rPr lang="pt-BR" smtClean="0"/>
              <a:t>24/08/2021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AD987-0E6A-4433-9E88-2F4ED10CAD5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35605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66DD2-0774-4469-AF08-1D3F1BCF3826}" type="datetimeFigureOut">
              <a:rPr lang="pt-BR" smtClean="0"/>
              <a:t>24/08/2021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AD987-0E6A-4433-9E88-2F4ED10CAD5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970066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66DD2-0774-4469-AF08-1D3F1BCF3826}" type="datetimeFigureOut">
              <a:rPr lang="pt-BR" smtClean="0"/>
              <a:t>24/08/2021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AD987-0E6A-4433-9E88-2F4ED10CAD5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630091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66DD2-0774-4469-AF08-1D3F1BCF3826}" type="datetimeFigureOut">
              <a:rPr lang="pt-BR" smtClean="0"/>
              <a:t>24/08/2021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AD987-0E6A-4433-9E88-2F4ED10CAD5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155188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66DD2-0774-4469-AF08-1D3F1BCF3826}" type="datetimeFigureOut">
              <a:rPr lang="pt-BR" smtClean="0"/>
              <a:t>24/08/2021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AD987-0E6A-4433-9E88-2F4ED10CAD5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18444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66DD2-0774-4469-AF08-1D3F1BCF3826}" type="datetimeFigureOut">
              <a:rPr lang="pt-BR" smtClean="0"/>
              <a:t>24/08/2021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AD987-0E6A-4433-9E88-2F4ED10CAD5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66211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66DD2-0774-4469-AF08-1D3F1BCF3826}" type="datetimeFigureOut">
              <a:rPr lang="pt-BR" smtClean="0"/>
              <a:t>24/08/2021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AD987-0E6A-4433-9E88-2F4ED10CAD5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635722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C66DD2-0774-4469-AF08-1D3F1BCF3826}" type="datetimeFigureOut">
              <a:rPr lang="pt-BR" smtClean="0"/>
              <a:t>24/08/2021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EAD987-0E6A-4433-9E88-2F4ED10CAD5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77764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Apostila</a:t>
            </a:r>
            <a:br>
              <a:rPr lang="pt-BR" dirty="0" smtClean="0"/>
            </a:br>
            <a:r>
              <a:rPr lang="pt-BR" dirty="0" smtClean="0"/>
              <a:t>Tabela Dinâmica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45882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03275"/>
          </a:xfrm>
        </p:spPr>
        <p:txBody>
          <a:bodyPr>
            <a:noAutofit/>
          </a:bodyPr>
          <a:lstStyle/>
          <a:p>
            <a:r>
              <a:rPr lang="pt-BR" sz="3000" b="1" dirty="0" smtClean="0"/>
              <a:t>Exemplo: Construa a tabela </a:t>
            </a:r>
            <a:r>
              <a:rPr lang="pt-BR" sz="3000" b="1" dirty="0"/>
              <a:t>abaixo e crie </a:t>
            </a:r>
            <a:r>
              <a:rPr lang="pt-BR" sz="3000" b="1" dirty="0" smtClean="0"/>
              <a:t>a tabela dinâmica.</a:t>
            </a:r>
            <a:r>
              <a:rPr lang="pt-BR" sz="3000" dirty="0"/>
              <a:t/>
            </a:r>
            <a:br>
              <a:rPr lang="pt-BR" sz="3000" dirty="0"/>
            </a:br>
            <a:endParaRPr lang="pt-BR" sz="3000" dirty="0"/>
          </a:p>
        </p:txBody>
      </p:sp>
      <p:graphicFrame>
        <p:nvGraphicFramePr>
          <p:cNvPr id="6" name="Tabela 5"/>
          <p:cNvGraphicFramePr>
            <a:graphicFrameLocks noGrp="1"/>
          </p:cNvGraphicFramePr>
          <p:nvPr/>
        </p:nvGraphicFramePr>
        <p:xfrm>
          <a:off x="549275" y="1168400"/>
          <a:ext cx="5445124" cy="28041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68755">
                  <a:extLst>
                    <a:ext uri="{9D8B030D-6E8A-4147-A177-3AD203B41FA5}">
                      <a16:colId xmlns:a16="http://schemas.microsoft.com/office/drawing/2014/main" val="2991226702"/>
                    </a:ext>
                  </a:extLst>
                </a:gridCol>
                <a:gridCol w="1245653">
                  <a:extLst>
                    <a:ext uri="{9D8B030D-6E8A-4147-A177-3AD203B41FA5}">
                      <a16:colId xmlns:a16="http://schemas.microsoft.com/office/drawing/2014/main" val="2191843905"/>
                    </a:ext>
                  </a:extLst>
                </a:gridCol>
                <a:gridCol w="959116">
                  <a:extLst>
                    <a:ext uri="{9D8B030D-6E8A-4147-A177-3AD203B41FA5}">
                      <a16:colId xmlns:a16="http://schemas.microsoft.com/office/drawing/2014/main" val="2345278758"/>
                    </a:ext>
                  </a:extLst>
                </a:gridCol>
                <a:gridCol w="1287113">
                  <a:extLst>
                    <a:ext uri="{9D8B030D-6E8A-4147-A177-3AD203B41FA5}">
                      <a16:colId xmlns:a16="http://schemas.microsoft.com/office/drawing/2014/main" val="3975575558"/>
                    </a:ext>
                  </a:extLst>
                </a:gridCol>
                <a:gridCol w="884487">
                  <a:extLst>
                    <a:ext uri="{9D8B030D-6E8A-4147-A177-3AD203B41FA5}">
                      <a16:colId xmlns:a16="http://schemas.microsoft.com/office/drawing/2014/main" val="97232102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</a:rPr>
                        <a:t>Código</a:t>
                      </a:r>
                      <a:endParaRPr lang="pt-B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</a:rPr>
                        <a:t>Produto</a:t>
                      </a:r>
                      <a:endParaRPr lang="pt-B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</a:rPr>
                        <a:t>Origem</a:t>
                      </a:r>
                      <a:endParaRPr lang="pt-B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</a:rPr>
                        <a:t>Preço</a:t>
                      </a:r>
                      <a:endParaRPr lang="pt-B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</a:rPr>
                        <a:t>Estoque</a:t>
                      </a:r>
                      <a:endParaRPr lang="pt-B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644587572"/>
                  </a:ext>
                </a:extLst>
              </a:tr>
              <a:tr h="2780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</a:rPr>
                        <a:t>P001</a:t>
                      </a:r>
                      <a:endParaRPr lang="pt-B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</a:rPr>
                        <a:t>Camisa</a:t>
                      </a:r>
                      <a:endParaRPr lang="pt-B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</a:rPr>
                        <a:t>Itália</a:t>
                      </a:r>
                      <a:endParaRPr lang="pt-B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</a:rPr>
                        <a:t>R$ 62,00 </a:t>
                      </a:r>
                      <a:endParaRPr lang="pt-B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</a:rPr>
                        <a:t>10</a:t>
                      </a:r>
                      <a:endParaRPr lang="pt-B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452960667"/>
                  </a:ext>
                </a:extLst>
              </a:tr>
              <a:tr h="2780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</a:rPr>
                        <a:t>P002</a:t>
                      </a:r>
                      <a:endParaRPr lang="pt-B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</a:rPr>
                        <a:t>Computador</a:t>
                      </a:r>
                      <a:endParaRPr lang="pt-B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</a:rPr>
                        <a:t>China</a:t>
                      </a:r>
                      <a:endParaRPr lang="pt-B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</a:rPr>
                        <a:t>R$ 2.450,00 </a:t>
                      </a:r>
                      <a:endParaRPr lang="pt-B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</a:rPr>
                        <a:t>30</a:t>
                      </a:r>
                      <a:endParaRPr lang="pt-B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838362595"/>
                  </a:ext>
                </a:extLst>
              </a:tr>
              <a:tr h="2780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</a:rPr>
                        <a:t>P003</a:t>
                      </a:r>
                      <a:endParaRPr lang="pt-B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</a:rPr>
                        <a:t>Perfume</a:t>
                      </a:r>
                      <a:endParaRPr lang="pt-B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</a:rPr>
                        <a:t>França</a:t>
                      </a:r>
                      <a:endParaRPr lang="pt-B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</a:rPr>
                        <a:t>R$ 83,00 </a:t>
                      </a:r>
                      <a:endParaRPr lang="pt-B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</a:rPr>
                        <a:t>236</a:t>
                      </a:r>
                      <a:endParaRPr lang="pt-B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659183226"/>
                  </a:ext>
                </a:extLst>
              </a:tr>
              <a:tr h="2780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</a:rPr>
                        <a:t>P004</a:t>
                      </a:r>
                      <a:endParaRPr lang="pt-B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</a:rPr>
                        <a:t>DVD</a:t>
                      </a:r>
                      <a:endParaRPr lang="pt-B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</a:rPr>
                        <a:t>Japão</a:t>
                      </a:r>
                      <a:endParaRPr lang="pt-B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</a:rPr>
                        <a:t>R$ 652,00 </a:t>
                      </a:r>
                      <a:endParaRPr lang="pt-B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</a:rPr>
                        <a:t>100</a:t>
                      </a:r>
                      <a:endParaRPr lang="pt-B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419845095"/>
                  </a:ext>
                </a:extLst>
              </a:tr>
              <a:tr h="2780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</a:rPr>
                        <a:t>P005</a:t>
                      </a:r>
                      <a:endParaRPr lang="pt-B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</a:rPr>
                        <a:t>Televisor</a:t>
                      </a:r>
                      <a:endParaRPr lang="pt-B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</a:rPr>
                        <a:t>Brasil</a:t>
                      </a:r>
                      <a:endParaRPr lang="pt-B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</a:rPr>
                        <a:t>R$ 1.259,00 </a:t>
                      </a:r>
                      <a:endParaRPr lang="pt-B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</a:rPr>
                        <a:t>5</a:t>
                      </a:r>
                      <a:endParaRPr lang="pt-B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181082554"/>
                  </a:ext>
                </a:extLst>
              </a:tr>
              <a:tr h="2780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</a:rPr>
                        <a:t>P006</a:t>
                      </a:r>
                      <a:endParaRPr lang="pt-B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</a:rPr>
                        <a:t>Sapato</a:t>
                      </a:r>
                      <a:endParaRPr lang="pt-B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</a:rPr>
                        <a:t>Brasil</a:t>
                      </a:r>
                      <a:endParaRPr lang="pt-B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</a:rPr>
                        <a:t>R$ 65,00 </a:t>
                      </a:r>
                      <a:endParaRPr lang="pt-B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</a:rPr>
                        <a:t>1500</a:t>
                      </a:r>
                      <a:endParaRPr lang="pt-B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689314066"/>
                  </a:ext>
                </a:extLst>
              </a:tr>
              <a:tr h="2780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</a:rPr>
                        <a:t>P007</a:t>
                      </a:r>
                      <a:endParaRPr lang="pt-B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</a:rPr>
                        <a:t>MS-Office</a:t>
                      </a:r>
                      <a:endParaRPr lang="pt-B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</a:rPr>
                        <a:t>EUA</a:t>
                      </a:r>
                      <a:endParaRPr lang="pt-B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</a:rPr>
                        <a:t>R$ 1.080,00 </a:t>
                      </a:r>
                      <a:endParaRPr lang="pt-B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</a:rPr>
                        <a:t>46</a:t>
                      </a:r>
                      <a:endParaRPr lang="pt-B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681974250"/>
                  </a:ext>
                </a:extLst>
              </a:tr>
              <a:tr h="2780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</a:rPr>
                        <a:t>P008</a:t>
                      </a:r>
                      <a:endParaRPr lang="pt-B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</a:rPr>
                        <a:t>Piano</a:t>
                      </a:r>
                      <a:endParaRPr lang="pt-B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</a:rPr>
                        <a:t>Alemanha</a:t>
                      </a:r>
                      <a:endParaRPr lang="pt-B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</a:rPr>
                        <a:t>R$ 7.890,00 </a:t>
                      </a:r>
                      <a:endParaRPr lang="pt-B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</a:rPr>
                        <a:t>25</a:t>
                      </a:r>
                      <a:endParaRPr lang="pt-B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4052612506"/>
                  </a:ext>
                </a:extLst>
              </a:tr>
              <a:tr h="2780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</a:rPr>
                        <a:t>P009</a:t>
                      </a:r>
                      <a:endParaRPr lang="pt-B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</a:rPr>
                        <a:t>Caneta</a:t>
                      </a:r>
                      <a:endParaRPr lang="pt-B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</a:rPr>
                        <a:t>França</a:t>
                      </a:r>
                      <a:endParaRPr lang="pt-B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</a:rPr>
                        <a:t>R$ 148,00 </a:t>
                      </a:r>
                      <a:endParaRPr lang="pt-B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</a:rPr>
                        <a:t>3</a:t>
                      </a:r>
                      <a:endParaRPr lang="pt-B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94696127"/>
                  </a:ext>
                </a:extLst>
              </a:tr>
            </a:tbl>
          </a:graphicData>
        </a:graphic>
      </p:graphicFrame>
      <p:pic>
        <p:nvPicPr>
          <p:cNvPr id="7" name="Image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9700" y="1813183"/>
            <a:ext cx="1123950" cy="1143000"/>
          </a:xfrm>
          <a:prstGeom prst="rect">
            <a:avLst/>
          </a:prstGeom>
        </p:spPr>
      </p:pic>
      <p:sp>
        <p:nvSpPr>
          <p:cNvPr id="8" name="CaixaDeTexto 7"/>
          <p:cNvSpPr txBox="1"/>
          <p:nvPr/>
        </p:nvSpPr>
        <p:spPr>
          <a:xfrm>
            <a:off x="6489700" y="1166852"/>
            <a:ext cx="53078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err="1" smtClean="0"/>
              <a:t>Obs</a:t>
            </a:r>
            <a:r>
              <a:rPr lang="pt-BR" dirty="0" smtClean="0"/>
              <a:t>: Depois de construir a tabela, selecione a tabela e </a:t>
            </a:r>
            <a:br>
              <a:rPr lang="pt-BR" dirty="0" smtClean="0"/>
            </a:br>
            <a:r>
              <a:rPr lang="pt-BR" dirty="0" smtClean="0"/>
              <a:t>clique na aba inserir e depois tabela dinâmica.</a:t>
            </a:r>
            <a:endParaRPr lang="pt-BR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2600" y="3753793"/>
            <a:ext cx="5359400" cy="3104207"/>
          </a:xfrm>
          <a:prstGeom prst="rect">
            <a:avLst/>
          </a:prstGeom>
        </p:spPr>
      </p:pic>
      <p:sp>
        <p:nvSpPr>
          <p:cNvPr id="10" name="CaixaDeTexto 9"/>
          <p:cNvSpPr txBox="1"/>
          <p:nvPr/>
        </p:nvSpPr>
        <p:spPr>
          <a:xfrm>
            <a:off x="7938943" y="3170322"/>
            <a:ext cx="36236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E depois clique em Ok na Tela abaixo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853941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222500" cy="6335164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2336800" y="213985"/>
            <a:ext cx="40729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Arraste as opções para os campos abaixo:</a:t>
            </a:r>
          </a:p>
          <a:p>
            <a:r>
              <a:rPr lang="pt-BR" dirty="0" smtClean="0"/>
              <a:t>Filtros / Colunas / Linhas / Valores</a:t>
            </a:r>
            <a:endParaRPr lang="pt-BR" dirty="0"/>
          </a:p>
        </p:txBody>
      </p:sp>
      <p:cxnSp>
        <p:nvCxnSpPr>
          <p:cNvPr id="9" name="Conector de Seta Reta 8"/>
          <p:cNvCxnSpPr/>
          <p:nvPr/>
        </p:nvCxnSpPr>
        <p:spPr>
          <a:xfrm>
            <a:off x="3822699" y="965200"/>
            <a:ext cx="0" cy="5207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Conector de Seta Reta 9"/>
          <p:cNvCxnSpPr/>
          <p:nvPr/>
        </p:nvCxnSpPr>
        <p:spPr>
          <a:xfrm>
            <a:off x="3822699" y="4784725"/>
            <a:ext cx="0" cy="5207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" name="CaixaDeTexto 10"/>
          <p:cNvSpPr txBox="1"/>
          <p:nvPr/>
        </p:nvSpPr>
        <p:spPr>
          <a:xfrm>
            <a:off x="2984500" y="4343400"/>
            <a:ext cx="14956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Ficando assim</a:t>
            </a:r>
            <a:endParaRPr lang="pt-BR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7289800" y="820519"/>
            <a:ext cx="490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E por fim, usando a tabela, construa o gráfico abaixo</a:t>
            </a:r>
            <a:endParaRPr lang="pt-BR" dirty="0"/>
          </a:p>
        </p:txBody>
      </p:sp>
      <p:cxnSp>
        <p:nvCxnSpPr>
          <p:cNvPr id="15" name="Conector de Seta Reta 14"/>
          <p:cNvCxnSpPr>
            <a:stCxn id="13" idx="2"/>
            <a:endCxn id="12" idx="0"/>
          </p:cNvCxnSpPr>
          <p:nvPr/>
        </p:nvCxnSpPr>
        <p:spPr>
          <a:xfrm flipH="1">
            <a:off x="9728200" y="1466850"/>
            <a:ext cx="12700" cy="83502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6912" y="2301875"/>
            <a:ext cx="4752975" cy="2838450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9075" y="1491109"/>
            <a:ext cx="2228850" cy="2714625"/>
          </a:xfrm>
          <a:prstGeom prst="rect">
            <a:avLst/>
          </a:prstGeom>
        </p:spPr>
      </p:pic>
      <p:pic>
        <p:nvPicPr>
          <p:cNvPr id="16" name="Imagem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84500" y="5377418"/>
            <a:ext cx="2181225" cy="1133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7120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393700" y="317500"/>
            <a:ext cx="7748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Note que a medida que você troca os campos, o gráfico muda automaticamente.</a:t>
            </a:r>
            <a:endParaRPr lang="pt-BR" dirty="0"/>
          </a:p>
        </p:txBody>
      </p:sp>
      <p:cxnSp>
        <p:nvCxnSpPr>
          <p:cNvPr id="7" name="Conector de Seta Reta 6"/>
          <p:cNvCxnSpPr/>
          <p:nvPr/>
        </p:nvCxnSpPr>
        <p:spPr>
          <a:xfrm>
            <a:off x="2806700" y="3429000"/>
            <a:ext cx="15748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m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700" y="781050"/>
            <a:ext cx="2286000" cy="5905500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1500" y="1981200"/>
            <a:ext cx="4781550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74423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145</Words>
  <Application>Microsoft Office PowerPoint</Application>
  <PresentationFormat>Widescreen</PresentationFormat>
  <Paragraphs>59</Paragraphs>
  <Slides>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Tema do Office</vt:lpstr>
      <vt:lpstr>Apostila Tabela Dinâmica</vt:lpstr>
      <vt:lpstr>Exemplo: Construa a tabela abaixo e crie a tabela dinâmica. 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Apostila Tabela Dinâmica</dc:title>
  <dc:creator>BAM I - DIGI</dc:creator>
  <cp:lastModifiedBy>BAM I - DIGI</cp:lastModifiedBy>
  <cp:revision>3</cp:revision>
  <dcterms:created xsi:type="dcterms:W3CDTF">2021-08-24T18:02:58Z</dcterms:created>
  <dcterms:modified xsi:type="dcterms:W3CDTF">2021-08-24T18:16:23Z</dcterms:modified>
</cp:coreProperties>
</file>