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65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07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4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95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78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7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52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72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49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77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98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AA76D-DD74-44D2-80E5-0C2452F0E200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167F9-377F-4C67-9E3C-88A3DBC755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53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Aula 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Funções Se e Se aninhado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75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1727" y="268144"/>
            <a:ext cx="10515600" cy="673966"/>
          </a:xfrm>
        </p:spPr>
        <p:txBody>
          <a:bodyPr>
            <a:normAutofit/>
          </a:bodyPr>
          <a:lstStyle/>
          <a:p>
            <a:r>
              <a:rPr lang="pt-BR" sz="2000" b="1" dirty="0" smtClean="0"/>
              <a:t>Função Se.</a:t>
            </a:r>
            <a:endParaRPr lang="pt-BR" sz="2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1727" y="1077479"/>
            <a:ext cx="10515600" cy="2857211"/>
          </a:xfrm>
        </p:spPr>
        <p:txBody>
          <a:bodyPr>
            <a:normAutofit/>
          </a:bodyPr>
          <a:lstStyle/>
          <a:p>
            <a:r>
              <a:rPr lang="pt-BR" sz="2000" dirty="0"/>
              <a:t>A Fórmula SE é uma fórmula </a:t>
            </a:r>
            <a:r>
              <a:rPr lang="pt-BR" sz="2000" b="1" dirty="0"/>
              <a:t>condicional</a:t>
            </a:r>
            <a:r>
              <a:rPr lang="pt-BR" sz="2000" dirty="0"/>
              <a:t>, ou seja, a princípio teremos </a:t>
            </a:r>
            <a:r>
              <a:rPr lang="pt-BR" sz="2000" b="1" dirty="0"/>
              <a:t>dois resultados</a:t>
            </a:r>
            <a:r>
              <a:rPr lang="pt-BR" sz="2000" dirty="0"/>
              <a:t> para uma condição, um verdadeiro e um falso. Então ao analisar uma condição só podemos obter esses dois resultados e é exatamente isso que essa fórmula vai fazer, vai analisar uma condição e baseado no resultado vai retornar um valor/texto/fórmula caso essa condição seja verdadeira e o mesmo acontece caso o resultado seja falso.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28" y="2506084"/>
            <a:ext cx="3362325" cy="933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1727" y="3605333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112E61"/>
                </a:solidFill>
                <a:latin typeface="Montserrat"/>
              </a:rPr>
              <a:t>Quando utilizar essa função?</a:t>
            </a:r>
            <a:endParaRPr lang="pt-BR" b="0" i="0" dirty="0">
              <a:solidFill>
                <a:srgbClr val="212529"/>
              </a:solidFill>
              <a:effectLst/>
              <a:latin typeface="Montserra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1727" y="4042349"/>
            <a:ext cx="116447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12529"/>
                </a:solidFill>
                <a:latin typeface="Poppins"/>
              </a:rPr>
              <a:t>Essa fórmula é utilizada em diversas ocasiões, mas a principal finalidade é quando queremos analisar uma condição para dar um resultado, por exemplo, se em uma escola a média para aprovação é de 7 pontos, para que o professor não tenha que fazer aluno por aluno para verificar se cada um está aprovado ou reprovado é possível utilizar a fórmula SE.</a:t>
            </a:r>
          </a:p>
          <a:p>
            <a:r>
              <a:rPr lang="pt-BR" dirty="0">
                <a:solidFill>
                  <a:srgbClr val="212529"/>
                </a:solidFill>
                <a:latin typeface="Poppins"/>
              </a:rPr>
              <a:t>Neste caso ele iria verificar se a nota do aluno é maior que 7 por exemplo, se for maior que 7 o aluno está aprovado, caso contrário está reprovado.</a:t>
            </a:r>
            <a:endParaRPr lang="pt-BR" b="0" i="0" dirty="0">
              <a:solidFill>
                <a:srgbClr val="212529"/>
              </a:solidFill>
              <a:effectLst/>
              <a:latin typeface="Poppin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27" y="5768685"/>
            <a:ext cx="34861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4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9561" y="307171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112E61"/>
                </a:solidFill>
                <a:latin typeface="Montserrat"/>
              </a:rPr>
              <a:t>Quando utilizar essa função?</a:t>
            </a:r>
            <a:endParaRPr lang="pt-BR" b="0" i="0" dirty="0">
              <a:solidFill>
                <a:srgbClr val="212529"/>
              </a:solidFill>
              <a:effectLst/>
              <a:latin typeface="Montserra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9560" y="792494"/>
            <a:ext cx="112198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12529"/>
                </a:solidFill>
                <a:latin typeface="Poppins"/>
              </a:rPr>
              <a:t>Essa fórmula é utilizada em diversas ocasiões, mas a principal finalidade é quando queremos analisar uma condição para dar um resultado, por exemplo, se em uma escola a média para aprovação é de 7 pontos, para que o professor não tenha que fazer aluno por aluno para verificar se cada um está aprovado ou reprovado é possível utilizar a fórmula SE.</a:t>
            </a:r>
          </a:p>
          <a:p>
            <a:r>
              <a:rPr lang="pt-BR" dirty="0">
                <a:solidFill>
                  <a:srgbClr val="212529"/>
                </a:solidFill>
                <a:latin typeface="Poppins"/>
              </a:rPr>
              <a:t>Neste caso ele iria verificar se a nota do aluno é maior que 7 por exemplo, se for maior que 7 o aluno está aprovado, caso contrário está reprovado.</a:t>
            </a:r>
            <a:endParaRPr lang="pt-BR" b="0" i="0" dirty="0">
              <a:solidFill>
                <a:srgbClr val="212529"/>
              </a:solidFill>
              <a:effectLst/>
              <a:latin typeface="Poppi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9560" y="4254964"/>
            <a:ext cx="1083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12529"/>
                </a:solidFill>
                <a:latin typeface="Poppins"/>
              </a:rPr>
              <a:t>Esse é um exemplo bem simples, mas explica bem como utilizar a fórmula SE. É importante lembrar que essa fórmula possui sempre 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2 resultados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, um para 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verdadeiro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 e um para 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falso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, e, no entanto, nunca teremos os dois resultados ao mesmo tempo.</a:t>
            </a:r>
            <a:endParaRPr lang="pt-B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60" y="2756257"/>
            <a:ext cx="4013554" cy="128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33" y="101888"/>
            <a:ext cx="10515600" cy="507711"/>
          </a:xfrm>
        </p:spPr>
        <p:txBody>
          <a:bodyPr>
            <a:normAutofit/>
          </a:bodyPr>
          <a:lstStyle/>
          <a:p>
            <a:r>
              <a:rPr lang="pt-BR" sz="2500" b="1" dirty="0" smtClean="0"/>
              <a:t>exemplo</a:t>
            </a:r>
            <a:endParaRPr lang="pt-BR" sz="2500" b="1" dirty="0"/>
          </a:p>
        </p:txBody>
      </p:sp>
      <p:sp>
        <p:nvSpPr>
          <p:cNvPr id="4" name="Rectangle 3"/>
          <p:cNvSpPr/>
          <p:nvPr/>
        </p:nvSpPr>
        <p:spPr>
          <a:xfrm>
            <a:off x="263233" y="604876"/>
            <a:ext cx="112498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444444"/>
                </a:solidFill>
                <a:latin typeface="Open Sans"/>
              </a:rPr>
              <a:t>Após dispor os dados na planilha, reserve uma coluna ao lado para colocação da situação destes alunos.</a:t>
            </a:r>
            <a:endParaRPr lang="pt-BR" dirty="0"/>
          </a:p>
        </p:txBody>
      </p:sp>
      <p:pic>
        <p:nvPicPr>
          <p:cNvPr id="2050" name="Picture 2" descr="https://www.aprenderexcel.com.br/imagens/post/75/330xNx679-see01.jpg.pagespeed.ic.9ec74ba6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3" y="1116503"/>
            <a:ext cx="4416425" cy="218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56906" y="1112587"/>
            <a:ext cx="83127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444444"/>
                </a:solidFill>
                <a:latin typeface="Open Sans"/>
              </a:rPr>
              <a:t>Na primeira célula referente aos resultados, aplique a função</a:t>
            </a:r>
            <a:endParaRPr lang="pt-BR" dirty="0"/>
          </a:p>
        </p:txBody>
      </p:sp>
      <p:sp>
        <p:nvSpPr>
          <p:cNvPr id="6" name="Rectangle 5"/>
          <p:cNvSpPr/>
          <p:nvPr/>
        </p:nvSpPr>
        <p:spPr>
          <a:xfrm>
            <a:off x="5264727" y="1879223"/>
            <a:ext cx="6456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1" dirty="0">
                <a:solidFill>
                  <a:srgbClr val="444444"/>
                </a:solidFill>
                <a:latin typeface="Open Sans"/>
              </a:rPr>
              <a:t>=SE(B2&gt;=6,5;"Aprovado";"Reprovado")</a:t>
            </a:r>
            <a:r>
              <a:rPr lang="pt-BR" dirty="0">
                <a:solidFill>
                  <a:srgbClr val="444444"/>
                </a:solidFill>
                <a:latin typeface="Open Sans"/>
              </a:rPr>
              <a:t>, a qual significa que, se o valor da célula B2 for maior ou igual a 6,5, o resultado será </a:t>
            </a:r>
            <a:r>
              <a:rPr lang="pt-BR" b="1" dirty="0">
                <a:solidFill>
                  <a:srgbClr val="444444"/>
                </a:solidFill>
                <a:latin typeface="Open Sans"/>
              </a:rPr>
              <a:t>Aprovado</a:t>
            </a:r>
            <a:r>
              <a:rPr lang="pt-BR" dirty="0">
                <a:solidFill>
                  <a:srgbClr val="444444"/>
                </a:solidFill>
                <a:latin typeface="Open Sans"/>
              </a:rPr>
              <a:t> e, caso contrário, retornará </a:t>
            </a:r>
            <a:r>
              <a:rPr lang="pt-BR" b="1" dirty="0">
                <a:solidFill>
                  <a:srgbClr val="444444"/>
                </a:solidFill>
                <a:latin typeface="Open Sans"/>
              </a:rPr>
              <a:t>Reprovado.</a:t>
            </a:r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288712" y="3440246"/>
            <a:ext cx="439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44444"/>
                </a:solidFill>
                <a:latin typeface="Open Sans"/>
              </a:rPr>
              <a:t>Ao aplicar a fórmula observe o resultado.</a:t>
            </a:r>
            <a:endParaRPr lang="pt-B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91" y="3951872"/>
            <a:ext cx="6174340" cy="26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57306"/>
            <a:ext cx="11457709" cy="1325563"/>
          </a:xfrm>
        </p:spPr>
        <p:txBody>
          <a:bodyPr>
            <a:normAutofit/>
          </a:bodyPr>
          <a:lstStyle/>
          <a:p>
            <a:r>
              <a:rPr lang="pt-BR" sz="2000" b="1" dirty="0" smtClean="0"/>
              <a:t>Neste exemplo </a:t>
            </a:r>
            <a:r>
              <a:rPr lang="pt-BR" sz="2000" dirty="0"/>
              <a:t>para analisar a fórmula SE será a análise de datas, ou seja, vamos analisar uma tabela com datas de entrega de um projeto. Então vamos utilizar a fórmula SE para verificar automaticamente se o projeto foi entregue no prazo ou não.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1482869"/>
            <a:ext cx="4600575" cy="40100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20360" y="1207946"/>
            <a:ext cx="63728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12529"/>
                </a:solidFill>
                <a:latin typeface="Poppins"/>
              </a:rPr>
              <a:t>Nesta tabela temos a 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data de início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 do projeto, a 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data limite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 para a entrega e a data em que o projeto foi finalizado (</a:t>
            </a:r>
            <a:r>
              <a:rPr lang="pt-BR" b="1" dirty="0">
                <a:solidFill>
                  <a:srgbClr val="112E61"/>
                </a:solidFill>
                <a:latin typeface="Poppins"/>
              </a:rPr>
              <a:t>término</a:t>
            </a:r>
            <a:r>
              <a:rPr lang="pt-BR" dirty="0">
                <a:solidFill>
                  <a:srgbClr val="212529"/>
                </a:solidFill>
                <a:latin typeface="Poppins"/>
              </a:rPr>
              <a:t>). Como esses dados podemos analisar se o projeto está no prazo ou atrasado. Para isso será necessário comparar a data de término com a data limite.</a:t>
            </a:r>
            <a:endParaRPr lang="pt-BR" dirty="0"/>
          </a:p>
        </p:txBody>
      </p:sp>
      <p:sp>
        <p:nvSpPr>
          <p:cNvPr id="9" name="Rectangle 8"/>
          <p:cNvSpPr/>
          <p:nvPr/>
        </p:nvSpPr>
        <p:spPr>
          <a:xfrm>
            <a:off x="5320360" y="2933883"/>
            <a:ext cx="4262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212529"/>
                </a:solidFill>
                <a:latin typeface="Poppins"/>
              </a:rPr>
              <a:t>Fórmula inserida na célula D2 da tabela</a:t>
            </a:r>
            <a:endParaRPr lang="pt-B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136" y="3529948"/>
            <a:ext cx="3822556" cy="2877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896" y="4201391"/>
            <a:ext cx="477202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602" y="392834"/>
            <a:ext cx="11529580" cy="1103457"/>
          </a:xfrm>
        </p:spPr>
        <p:txBody>
          <a:bodyPr>
            <a:normAutofit/>
          </a:bodyPr>
          <a:lstStyle/>
          <a:p>
            <a:r>
              <a:rPr lang="pt-BR" sz="2200" b="1" dirty="0" smtClean="0"/>
              <a:t>Neste outro exemplo</a:t>
            </a:r>
            <a:r>
              <a:rPr lang="pt-BR" sz="2200" dirty="0" smtClean="0"/>
              <a:t>, vamos verificar quem atingiu a meta e se atingiu o funcionário vai ganhar 10% do valor como bônus se não fica vazio.</a:t>
            </a:r>
            <a:endParaRPr lang="pt-BR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496291"/>
            <a:ext cx="5467350" cy="426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419" y="2155681"/>
            <a:ext cx="3302440" cy="39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18" y="98280"/>
            <a:ext cx="10515600" cy="688253"/>
          </a:xfrm>
        </p:spPr>
        <p:txBody>
          <a:bodyPr>
            <a:normAutofit/>
          </a:bodyPr>
          <a:lstStyle/>
          <a:p>
            <a:r>
              <a:rPr lang="pt-BR" sz="2500" b="1" dirty="0" smtClean="0"/>
              <a:t>Se Aninhado</a:t>
            </a:r>
            <a:endParaRPr lang="pt-BR" sz="2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6" y="592570"/>
            <a:ext cx="11928763" cy="4990812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A função SE aninhada no Excel é muito importante, pois nem sempre você consegue resolver a situações somente com a função SE. Com a função SE você só consegue resolver duas situações. Por exemplo, se o aluno está aprovado ou reprovado, mas não consegue saber se o aluno está de exame final, pois agora temos três condições</a:t>
            </a:r>
            <a:r>
              <a:rPr lang="pt-BR" dirty="0" smtClean="0"/>
              <a:t>.</a:t>
            </a:r>
          </a:p>
          <a:p>
            <a:r>
              <a:rPr lang="pt-BR" dirty="0"/>
              <a:t>Embora a função SE aninhada permita você usar 64 combinações diferentes, não é aconselhável usar tudo isso a não ser em casos bem específicos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Vamos a um exemplo:</a:t>
            </a:r>
          </a:p>
          <a:p>
            <a:endParaRPr lang="pt-BR" dirty="0" smtClean="0"/>
          </a:p>
          <a:p>
            <a:r>
              <a:rPr lang="pt-BR" dirty="0" smtClean="0"/>
              <a:t>Você </a:t>
            </a:r>
            <a:r>
              <a:rPr lang="pt-BR" dirty="0"/>
              <a:t>é o responsável pelos “boletins escolares” e precisa verificar as condições dos alunos. Estas são as condições</a:t>
            </a:r>
          </a:p>
          <a:p>
            <a:r>
              <a:rPr lang="pt-BR" dirty="0"/>
              <a:t>Se tiver média maior ou igual a 7 ou aluno está Aprovado;</a:t>
            </a:r>
          </a:p>
          <a:p>
            <a:r>
              <a:rPr lang="pt-BR" dirty="0"/>
              <a:t>Se tiver média entre 4 e 6,9 está de Exame Final</a:t>
            </a:r>
          </a:p>
          <a:p>
            <a:r>
              <a:rPr lang="pt-BR" dirty="0"/>
              <a:t>Caso não se encaixe em nenhuma dessas possibilidades, ou seja, tenha média inferior a 4 está automaticamente Reprovado.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181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235" y="251891"/>
            <a:ext cx="11152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556367"/>
                </a:solidFill>
                <a:latin typeface="-apple-system"/>
              </a:rPr>
              <a:t>Normalmente já colocaríamos o segundo argumento, mas vamos </a:t>
            </a:r>
            <a:r>
              <a:rPr lang="pt-BR" b="1" dirty="0">
                <a:solidFill>
                  <a:srgbClr val="556367"/>
                </a:solidFill>
                <a:latin typeface="-apple-system"/>
              </a:rPr>
              <a:t>abrir outro SE</a:t>
            </a:r>
            <a:r>
              <a:rPr lang="pt-BR" dirty="0">
                <a:solidFill>
                  <a:srgbClr val="556367"/>
                </a:solidFill>
                <a:latin typeface="-apple-system"/>
              </a:rPr>
              <a:t> e, só então, </a:t>
            </a:r>
            <a:r>
              <a:rPr lang="pt-BR" b="1" dirty="0">
                <a:solidFill>
                  <a:srgbClr val="556367"/>
                </a:solidFill>
                <a:latin typeface="-apple-system"/>
              </a:rPr>
              <a:t>colocar o segundo</a:t>
            </a:r>
            <a:r>
              <a:rPr lang="pt-BR" dirty="0">
                <a:solidFill>
                  <a:srgbClr val="556367"/>
                </a:solidFill>
                <a:latin typeface="-apple-system"/>
              </a:rPr>
              <a:t> argumento (este não necessita de “=”):</a:t>
            </a:r>
            <a:r>
              <a:rPr lang="pt-BR" b="1" dirty="0">
                <a:solidFill>
                  <a:srgbClr val="556367"/>
                </a:solidFill>
                <a:latin typeface="-apple-system"/>
              </a:rPr>
              <a:t>SE(G3&gt;=4;”Exame final”;</a:t>
            </a:r>
            <a:endParaRPr lang="pt-B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5" y="898222"/>
            <a:ext cx="6172200" cy="13906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435" y="2426963"/>
            <a:ext cx="11326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556367"/>
                </a:solidFill>
                <a:latin typeface="-apple-system"/>
              </a:rPr>
              <a:t>Por fim, vamos colocar a última possibilidade: “</a:t>
            </a:r>
            <a:r>
              <a:rPr lang="pt-BR" b="1">
                <a:solidFill>
                  <a:srgbClr val="556367"/>
                </a:solidFill>
                <a:latin typeface="-apple-system"/>
              </a:rPr>
              <a:t>Reprovado</a:t>
            </a:r>
            <a:r>
              <a:rPr lang="pt-BR">
                <a:solidFill>
                  <a:srgbClr val="556367"/>
                </a:solidFill>
                <a:latin typeface="-apple-system"/>
              </a:rPr>
              <a:t>”. </a:t>
            </a:r>
            <a:r>
              <a:rPr lang="pt-BR" b="1" dirty="0">
                <a:solidFill>
                  <a:srgbClr val="556367"/>
                </a:solidFill>
                <a:latin typeface="-apple-system"/>
              </a:rPr>
              <a:t>O último argumento não carece do SE.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4" y="2934386"/>
            <a:ext cx="5680365" cy="10208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130" y="4067152"/>
            <a:ext cx="6652779" cy="279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61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789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Montserrat</vt:lpstr>
      <vt:lpstr>Open Sans</vt:lpstr>
      <vt:lpstr>Poppins</vt:lpstr>
      <vt:lpstr>Office Theme</vt:lpstr>
      <vt:lpstr>Aula </vt:lpstr>
      <vt:lpstr>Função Se.</vt:lpstr>
      <vt:lpstr>Apresentação do PowerPoint</vt:lpstr>
      <vt:lpstr>exemplo</vt:lpstr>
      <vt:lpstr>Neste exemplo para analisar a fórmula SE será a análise de datas, ou seja, vamos analisar uma tabela com datas de entrega de um projeto. Então vamos utilizar a fórmula SE para verificar automaticamente se o projeto foi entregue no prazo ou não.</vt:lpstr>
      <vt:lpstr>Neste outro exemplo, vamos verificar quem atingiu a meta e se atingiu o funcionário vai ganhar 10% do valor como bônus se não fica vazio.</vt:lpstr>
      <vt:lpstr>Se Aninhado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Ayres</dc:creator>
  <cp:lastModifiedBy>Coordenação - BAM I</cp:lastModifiedBy>
  <cp:revision>18</cp:revision>
  <dcterms:created xsi:type="dcterms:W3CDTF">2020-08-25T16:19:32Z</dcterms:created>
  <dcterms:modified xsi:type="dcterms:W3CDTF">2021-08-19T18:16:00Z</dcterms:modified>
</cp:coreProperties>
</file>