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12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74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10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217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56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51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9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7471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269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86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44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23CFD-130A-4FB2-ACCB-7EFBE3B114CA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3D0E6-4203-4D47-B8BD-8027328F6D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13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01800" y="2087563"/>
            <a:ext cx="9144000" cy="2387600"/>
          </a:xfrm>
        </p:spPr>
        <p:txBody>
          <a:bodyPr/>
          <a:lstStyle/>
          <a:p>
            <a:r>
              <a:rPr lang="pt-BR" dirty="0"/>
              <a:t>CONT.SE (Função CONT.SE)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6390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66700" y="194439"/>
            <a:ext cx="11557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dirty="0" smtClean="0">
                <a:solidFill>
                  <a:srgbClr val="1E1E1E"/>
                </a:solidFill>
                <a:effectLst/>
                <a:latin typeface="Segoe UI" panose="020B0502040204020203" pitchFamily="34" charset="0"/>
              </a:rPr>
              <a:t>Use CONT.SE, uma das </a:t>
            </a:r>
            <a:r>
              <a:rPr lang="pt-BR" b="0" i="0" u="none" strike="noStrike" dirty="0" smtClean="0">
                <a:solidFill>
                  <a:srgbClr val="006CB4"/>
                </a:solidFill>
                <a:effectLst/>
                <a:latin typeface="Segoe UI" panose="020B0502040204020203" pitchFamily="34" charset="0"/>
              </a:rPr>
              <a:t>funções estatísticas</a:t>
            </a:r>
            <a:r>
              <a:rPr lang="pt-BR" b="0" i="0" dirty="0" smtClean="0">
                <a:solidFill>
                  <a:srgbClr val="1E1E1E"/>
                </a:solidFill>
                <a:effectLst/>
                <a:latin typeface="Segoe UI" panose="020B0502040204020203" pitchFamily="34" charset="0"/>
              </a:rPr>
              <a:t>, para contar o número de células que atendem a um critério; por exemplo, para contar o número de vezes que uma cidade específica aparece em uma lista de clientes.</a:t>
            </a:r>
          </a:p>
          <a:p>
            <a:r>
              <a:rPr lang="pt-BR" b="0" i="0" dirty="0" smtClean="0">
                <a:solidFill>
                  <a:srgbClr val="1E1E1E"/>
                </a:solidFill>
                <a:effectLst/>
                <a:latin typeface="Segoe UI" panose="020B0502040204020203" pitchFamily="34" charset="0"/>
              </a:rPr>
              <a:t>Na forma mais simples, a função CONT.SE informa:</a:t>
            </a:r>
          </a:p>
          <a:p>
            <a:r>
              <a:rPr lang="pt-BR" b="0" i="0" dirty="0" smtClean="0">
                <a:solidFill>
                  <a:srgbClr val="1E1E1E"/>
                </a:solidFill>
                <a:effectLst/>
                <a:latin typeface="Segoe UI" panose="020B0502040204020203" pitchFamily="34" charset="0"/>
              </a:rPr>
              <a:t>=CONT.SE(Onde você quer procurar?; O que você quer procurar?)</a:t>
            </a:r>
          </a:p>
          <a:p>
            <a:r>
              <a:rPr lang="pt-BR" b="0" i="0" dirty="0" smtClean="0">
                <a:solidFill>
                  <a:srgbClr val="1E1E1E"/>
                </a:solidFill>
                <a:effectLst/>
                <a:latin typeface="Segoe UI" panose="020B0502040204020203" pitchFamily="34" charset="0"/>
              </a:rPr>
              <a:t>Por exemplo:</a:t>
            </a:r>
          </a:p>
          <a:p>
            <a:r>
              <a:rPr lang="pt-BR" b="0" i="0" dirty="0" smtClean="0">
                <a:solidFill>
                  <a:srgbClr val="1E1E1E"/>
                </a:solidFill>
                <a:effectLst/>
                <a:latin typeface="Segoe UI" panose="020B0502040204020203" pitchFamily="34" charset="0"/>
              </a:rPr>
              <a:t>=CONT.SE(A2:A5;"Londres")</a:t>
            </a:r>
          </a:p>
          <a:p>
            <a:r>
              <a:rPr lang="pt-BR" b="0" i="0" dirty="0" smtClean="0">
                <a:solidFill>
                  <a:srgbClr val="1E1E1E"/>
                </a:solidFill>
                <a:effectLst/>
                <a:latin typeface="Segoe UI" panose="020B0502040204020203" pitchFamily="34" charset="0"/>
              </a:rPr>
              <a:t>=CONT.SE(A2:A5;A4)</a:t>
            </a:r>
            <a:endParaRPr lang="pt-BR" b="0" i="0" dirty="0">
              <a:solidFill>
                <a:srgbClr val="1E1E1E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300" y="1425306"/>
            <a:ext cx="6184900" cy="534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052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80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UI</vt:lpstr>
      <vt:lpstr>Tema do Office</vt:lpstr>
      <vt:lpstr>CONT.SE (Função CONT.SE)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CONT.SE (Função CONT.SE) </dc:title>
  <dc:creator>Coordenação - BAM I</dc:creator>
  <cp:lastModifiedBy>Coordenação - BAM I</cp:lastModifiedBy>
  <cp:revision>1</cp:revision>
  <dcterms:created xsi:type="dcterms:W3CDTF">2021-08-20T18:29:21Z</dcterms:created>
  <dcterms:modified xsi:type="dcterms:W3CDTF">2021-08-20T18:35:12Z</dcterms:modified>
</cp:coreProperties>
</file>