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642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10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906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02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770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28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03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8487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439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92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19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E2682-E651-45F6-89E7-0F297BA07B4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20C15-668E-48F4-AA9C-009A6C086E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075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58900" y="1922463"/>
            <a:ext cx="9144000" cy="2387600"/>
          </a:xfrm>
        </p:spPr>
        <p:txBody>
          <a:bodyPr/>
          <a:lstStyle/>
          <a:p>
            <a:r>
              <a:rPr lang="pt-BR" b="1" dirty="0" smtClean="0"/>
              <a:t>Teoria: Max/Min/Maior/Menor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29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66700" y="194439"/>
            <a:ext cx="11607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As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funções MÁXIMO 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e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MÍNIMO </a:t>
            </a:r>
            <a:r>
              <a:rPr lang="pt-BR" i="0" dirty="0" smtClean="0">
                <a:solidFill>
                  <a:srgbClr val="7A7A7A"/>
                </a:solidFill>
                <a:effectLst/>
                <a:latin typeface="Roboto"/>
              </a:rPr>
              <a:t>são usadas quando você quer encontrar o maior valor e o menor valor, ou seja os valores extremos de uma tabela.</a:t>
            </a:r>
          </a:p>
          <a:p>
            <a:endParaRPr lang="pt-BR" b="1" dirty="0">
              <a:solidFill>
                <a:srgbClr val="7A7A7A"/>
              </a:solidFill>
              <a:latin typeface="Roboto"/>
            </a:endParaRP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Como exemplo usaremos uma tabela com o preço de fechamento das ações da Petrobras no mês de Janeiro/2016. </a:t>
            </a:r>
            <a:endParaRPr lang="pt-BR" b="0" i="0" dirty="0">
              <a:solidFill>
                <a:srgbClr val="7A7A7A"/>
              </a:solidFill>
              <a:effectLst/>
              <a:latin typeface="Roboto"/>
            </a:endParaRPr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671767"/>
            <a:ext cx="2172791" cy="453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844800" y="2142340"/>
            <a:ext cx="89281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Como usar a Função MÁXIMO</a:t>
            </a:r>
          </a:p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Argumentos da função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=MÁXIMO(núm1; [núm2]; …)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Onde:</a:t>
            </a:r>
            <a:b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</a:b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núm1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 </a:t>
            </a:r>
            <a:r>
              <a:rPr lang="pt-BR" b="0" i="1" dirty="0" smtClean="0">
                <a:solidFill>
                  <a:srgbClr val="7A7A7A"/>
                </a:solidFill>
                <a:effectLst/>
                <a:latin typeface="Roboto"/>
              </a:rPr>
              <a:t>→ 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É o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primeiro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 valor, célula ou referência que se deseja avaliar se é o maior ou não entre os demais valores, células ou referências a serem informados à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.</a:t>
            </a:r>
          </a:p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núm2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 </a:t>
            </a:r>
            <a:r>
              <a:rPr lang="pt-BR" b="0" i="1" dirty="0" smtClean="0">
                <a:solidFill>
                  <a:srgbClr val="7A7A7A"/>
                </a:solidFill>
                <a:effectLst/>
                <a:latin typeface="Roboto"/>
              </a:rPr>
              <a:t>→ 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É o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segundo 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valor, célula ou referência que se deseja avaliar se é o maior ou não entre os demais valores, células ou referências a serem informados à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.</a:t>
            </a:r>
          </a:p>
          <a:p>
            <a:endParaRPr lang="pt-BR" dirty="0">
              <a:solidFill>
                <a:srgbClr val="7A7A7A"/>
              </a:solidFill>
              <a:latin typeface="Roboto"/>
            </a:endParaRP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Neste exemplo usaremos a fórmula 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  <a:t> =máximo(c3:c21) </a:t>
            </a:r>
          </a:p>
          <a:p>
            <a:endParaRPr lang="pt-BR" dirty="0">
              <a:solidFill>
                <a:srgbClr val="7A7A7A"/>
              </a:solidFill>
              <a:latin typeface="Roboto"/>
              <a:sym typeface="Wingdings" panose="05000000000000000000" pitchFamily="2" charset="2"/>
            </a:endParaRP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  <a:t/>
            </a:r>
            <a:b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</a:b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  <a:t>Os dois pontos significa o intervalo da célula c3 até c21</a:t>
            </a:r>
            <a:endParaRPr lang="pt-BR" b="0" i="0" dirty="0">
              <a:solidFill>
                <a:srgbClr val="7A7A7A"/>
              </a:solidFill>
              <a:effectLst/>
              <a:latin typeface="Roboto"/>
            </a:endParaRPr>
          </a:p>
        </p:txBody>
      </p:sp>
      <p:cxnSp>
        <p:nvCxnSpPr>
          <p:cNvPr id="7" name="Conector de Seta Reta 6"/>
          <p:cNvCxnSpPr/>
          <p:nvPr/>
        </p:nvCxnSpPr>
        <p:spPr>
          <a:xfrm flipV="1">
            <a:off x="7505700" y="4914900"/>
            <a:ext cx="635000" cy="584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55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68600" y="417036"/>
            <a:ext cx="90805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Como usar a Função MÍNIMO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Esta funciona exatamente da mesma maneira que a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 MÁXIMO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 e possui exatamente os mesmo argumentos, porém, ao invés de retornar o maior valor, irá retornar o menor.</a:t>
            </a:r>
          </a:p>
          <a:p>
            <a:endParaRPr lang="pt-BR" dirty="0">
              <a:solidFill>
                <a:srgbClr val="7A7A7A"/>
              </a:solidFill>
              <a:latin typeface="Roboto"/>
            </a:endParaRP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Neste exemplo usaremos a fórmula 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  <a:t> =máximo(c3:c21) </a:t>
            </a:r>
          </a:p>
          <a:p>
            <a:endParaRPr lang="pt-BR" dirty="0" smtClean="0">
              <a:solidFill>
                <a:srgbClr val="7A7A7A"/>
              </a:solidFill>
              <a:latin typeface="Roboto"/>
              <a:sym typeface="Wingdings" panose="05000000000000000000" pitchFamily="2" charset="2"/>
            </a:endParaRP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  <a:t/>
            </a:r>
            <a:b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</a:b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  <a:sym typeface="Wingdings" panose="05000000000000000000" pitchFamily="2" charset="2"/>
              </a:rPr>
              <a:t>Os dois pontos significa o intervalo da célula c3 até c21</a:t>
            </a:r>
            <a:endParaRPr lang="pt-BR" b="0" i="0" dirty="0" smtClean="0">
              <a:solidFill>
                <a:srgbClr val="7A7A7A"/>
              </a:solidFill>
              <a:effectLst/>
              <a:latin typeface="Roboto"/>
            </a:endParaRPr>
          </a:p>
          <a:p>
            <a:endParaRPr lang="pt-BR" b="0" i="0" dirty="0" smtClean="0">
              <a:solidFill>
                <a:srgbClr val="7A7A7A"/>
              </a:solidFill>
              <a:effectLst/>
              <a:latin typeface="Roboto"/>
            </a:endParaRPr>
          </a:p>
          <a:p>
            <a:endParaRPr lang="pt-BR" b="0" i="0" dirty="0">
              <a:solidFill>
                <a:srgbClr val="7A7A7A"/>
              </a:solidFill>
              <a:effectLst/>
              <a:latin typeface="Roboto"/>
            </a:endParaRPr>
          </a:p>
        </p:txBody>
      </p:sp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98567"/>
            <a:ext cx="2172791" cy="453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/>
          <p:cNvCxnSpPr/>
          <p:nvPr/>
        </p:nvCxnSpPr>
        <p:spPr>
          <a:xfrm flipV="1">
            <a:off x="7531100" y="2120900"/>
            <a:ext cx="533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96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4" y="1642333"/>
            <a:ext cx="2343768" cy="489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705100" y="1642333"/>
            <a:ext cx="9042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Argumentos da função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=MAIOR(matriz; k)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Onde:</a:t>
            </a:r>
          </a:p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matriz </a:t>
            </a:r>
            <a:r>
              <a:rPr lang="pt-BR" b="0" i="1" dirty="0" smtClean="0">
                <a:solidFill>
                  <a:srgbClr val="7A7A7A"/>
                </a:solidFill>
                <a:effectLst/>
                <a:latin typeface="Roboto"/>
              </a:rPr>
              <a:t>→ 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É o conjunto de dados onde se irá buscar o maior valor na posição indicada pelo argumento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k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.</a:t>
            </a:r>
          </a:p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k </a:t>
            </a:r>
            <a:r>
              <a:rPr lang="pt-BR" b="0" i="1" dirty="0" smtClean="0">
                <a:solidFill>
                  <a:srgbClr val="7A7A7A"/>
                </a:solidFill>
                <a:effectLst/>
                <a:latin typeface="Roboto"/>
              </a:rPr>
              <a:t>→ 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É o número que indicará o enésimo maior valor que se deseja, sendo 1 = ao primeiro maior, 2 = segundo maior e assim por diante.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Neste exemplo irei buscar pelo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segundo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 maior preço de fechamento que as ações da Petrobras tiveram no mês de janeiro/2016.</a:t>
            </a:r>
          </a:p>
          <a:p>
            <a:endParaRPr lang="pt-BR" dirty="0">
              <a:solidFill>
                <a:srgbClr val="7A7A7A"/>
              </a:solidFill>
              <a:latin typeface="Roboto"/>
            </a:endParaRP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=maior(c3:c21;2)</a:t>
            </a:r>
            <a:endParaRPr lang="pt-BR" b="0" i="0" dirty="0">
              <a:solidFill>
                <a:srgbClr val="7A7A7A"/>
              </a:solidFill>
              <a:effectLst/>
              <a:latin typeface="Roboto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4300" y="254000"/>
            <a:ext cx="11874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 MAIOR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A 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 Maior consegue substituir sem nenhum problema a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 MÁXIMO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. O que ele faz é retornar o enésimo maior valor em um conjunto de dados. Sendo que este enésimo valor pode ser o primeiro maior (o que seria o mesmo que usar a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 MÁXIMO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), o segundo maior… e assim por diante.</a:t>
            </a:r>
            <a:endParaRPr lang="pt-BR" b="0" i="0" dirty="0" smtClean="0">
              <a:solidFill>
                <a:srgbClr val="7A7A7A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68599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4" y="1642333"/>
            <a:ext cx="2343768" cy="489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4300" y="140038"/>
            <a:ext cx="117983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Como usar a Função MENOR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Funciona exatamente da mesma forma que a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função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MAIOR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, com os mesmos argumentos, porém encontrará o menor valor na enésima posição.</a:t>
            </a:r>
          </a:p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Neste exemplo irei buscar pelo </a:t>
            </a:r>
            <a:r>
              <a:rPr lang="pt-BR" b="1" i="0" dirty="0" smtClean="0">
                <a:solidFill>
                  <a:srgbClr val="7A7A7A"/>
                </a:solidFill>
                <a:effectLst/>
                <a:latin typeface="Roboto"/>
              </a:rPr>
              <a:t>terceiro </a:t>
            </a:r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menor preço de fechamento que as ações da Petrobras tiveram no mês de janeiro/2016.</a:t>
            </a:r>
            <a:endParaRPr lang="pt-BR" b="0" i="0" dirty="0">
              <a:solidFill>
                <a:srgbClr val="7A7A7A"/>
              </a:solidFill>
              <a:effectLst/>
              <a:latin typeface="Roboto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407639" y="32189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0" i="0" dirty="0" smtClean="0">
                <a:solidFill>
                  <a:srgbClr val="7A7A7A"/>
                </a:solidFill>
                <a:effectLst/>
                <a:latin typeface="Roboto"/>
              </a:rPr>
              <a:t>=menor(c3:c21;3)</a:t>
            </a:r>
            <a:endParaRPr lang="pt-BR" b="0" i="0" dirty="0">
              <a:solidFill>
                <a:srgbClr val="7A7A7A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97306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447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</vt:lpstr>
      <vt:lpstr>Wingdings</vt:lpstr>
      <vt:lpstr>Tema do Office</vt:lpstr>
      <vt:lpstr>Teoria: Max/Min/Maior/Menor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Teoria: Max/Min/Maior/Menor</dc:title>
  <dc:creator>Coordenação - BAM I</dc:creator>
  <cp:lastModifiedBy>Coordenação - BAM I</cp:lastModifiedBy>
  <cp:revision>8</cp:revision>
  <dcterms:created xsi:type="dcterms:W3CDTF">2021-08-20T17:40:09Z</dcterms:created>
  <dcterms:modified xsi:type="dcterms:W3CDTF">2021-08-20T18:04:47Z</dcterms:modified>
</cp:coreProperties>
</file>